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1"/>
    <p:sldMasterId id="2147483672" r:id="rId2"/>
  </p:sldMasterIdLst>
  <p:notesMasterIdLst>
    <p:notesMasterId r:id="rId30"/>
  </p:notesMasterIdLst>
  <p:handoutMasterIdLst>
    <p:handoutMasterId r:id="rId31"/>
  </p:handoutMasterIdLst>
  <p:sldIdLst>
    <p:sldId id="448" r:id="rId3"/>
    <p:sldId id="449" r:id="rId4"/>
    <p:sldId id="450" r:id="rId5"/>
    <p:sldId id="451" r:id="rId6"/>
    <p:sldId id="452" r:id="rId7"/>
    <p:sldId id="454" r:id="rId8"/>
    <p:sldId id="455" r:id="rId9"/>
    <p:sldId id="456" r:id="rId10"/>
    <p:sldId id="436" r:id="rId11"/>
    <p:sldId id="437" r:id="rId12"/>
    <p:sldId id="438" r:id="rId13"/>
    <p:sldId id="441" r:id="rId14"/>
    <p:sldId id="442" r:id="rId15"/>
    <p:sldId id="439" r:id="rId16"/>
    <p:sldId id="426" r:id="rId17"/>
    <p:sldId id="415" r:id="rId18"/>
    <p:sldId id="434" r:id="rId19"/>
    <p:sldId id="430" r:id="rId20"/>
    <p:sldId id="431" r:id="rId21"/>
    <p:sldId id="432" r:id="rId22"/>
    <p:sldId id="433" r:id="rId23"/>
    <p:sldId id="435" r:id="rId24"/>
    <p:sldId id="444" r:id="rId25"/>
    <p:sldId id="445" r:id="rId26"/>
    <p:sldId id="446" r:id="rId27"/>
    <p:sldId id="458" r:id="rId28"/>
    <p:sldId id="404" r:id="rId29"/>
  </p:sldIdLst>
  <p:sldSz cx="9144000" cy="6858000" type="screen4x3"/>
  <p:notesSz cx="6858000" cy="9144000"/>
  <p:custDataLst>
    <p:tags r:id="rId3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065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880">
          <p15:clr>
            <a:srgbClr val="A4A3A4"/>
          </p15:clr>
        </p15:guide>
        <p15:guide id="5" pos="249">
          <p15:clr>
            <a:srgbClr val="A4A3A4"/>
          </p15:clr>
        </p15:guide>
        <p15:guide id="6" pos="5511">
          <p15:clr>
            <a:srgbClr val="A4A3A4"/>
          </p15:clr>
        </p15:guide>
        <p15:guide id="7" pos="4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ED4DC"/>
    <a:srgbClr val="0B2A51"/>
    <a:srgbClr val="636C8E"/>
    <a:srgbClr val="0B2A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68" autoAdjust="0"/>
    <p:restoredTop sz="92533" autoAdjust="0"/>
  </p:normalViewPr>
  <p:slideViewPr>
    <p:cSldViewPr showGuides="1">
      <p:cViewPr varScale="1">
        <p:scale>
          <a:sx n="113" d="100"/>
          <a:sy n="113" d="100"/>
        </p:scale>
        <p:origin x="-108" y="-144"/>
      </p:cViewPr>
      <p:guideLst>
        <p:guide orient="horz" pos="4065"/>
        <p:guide orient="horz" pos="799"/>
        <p:guide orient="horz" pos="2160"/>
        <p:guide pos="2880"/>
        <p:guide pos="249"/>
        <p:guide pos="5511"/>
        <p:guide pos="47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02" d="100"/>
          <a:sy n="102" d="100"/>
        </p:scale>
        <p:origin x="-3474" y="-96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7.xml"/><Relationship Id="rId1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BC9199C-D220-41F6-AC9A-F877891A7AD7}" type="datetimeFigureOut">
              <a:rPr lang="en-US"/>
              <a:pPr>
                <a:defRPr/>
              </a:pPr>
              <a:t>8/15/2017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B42C439-A635-4749-BA52-0B234EDE087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35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D375E63-B260-4B52-8998-1AC8C4A7937E}" type="datetimeFigureOut">
              <a:rPr lang="en-US"/>
              <a:pPr>
                <a:defRPr/>
              </a:pPr>
              <a:t>8/15/2017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8AB07A6-3D27-4761-A68D-23D11C0A04D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877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6175" y="687388"/>
            <a:ext cx="4567238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de-DE" altLang="de-DE"/>
          </a:p>
        </p:txBody>
      </p:sp>
      <p:sp>
        <p:nvSpPr>
          <p:cNvPr id="52228" name="Foliennummernplatzhalt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b"/>
          <a:lstStyle>
            <a:lvl1pPr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974FA85-D5C1-4516-AADF-7BF8611E7572}" type="slidenum">
              <a:rPr lang="de-DE" altLang="de-DE" sz="110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pPr algn="r" eaLnBrk="1" hangingPunct="1">
                <a:spcBef>
                  <a:spcPct val="0"/>
                </a:spcBef>
              </a:pPr>
              <a:t>27</a:t>
            </a:fld>
            <a:endParaRPr lang="de-DE" altLang="de-DE" sz="1100">
              <a:solidFill>
                <a:srgbClr val="000000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8001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LKT_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8" descr="L:\Vorlagen\LKT-AMFD-Logo\groß\LKT_white_30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485" y="330664"/>
            <a:ext cx="1468352" cy="5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5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KT_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2123727" y="188913"/>
            <a:ext cx="6043421" cy="21669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Überschrift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123660" y="476590"/>
            <a:ext cx="6048840" cy="216030"/>
          </a:xfrm>
          <a:prstGeom prst="rect">
            <a:avLst/>
          </a:prstGeom>
        </p:spPr>
        <p:txBody>
          <a:bodyPr lIns="90000" tIns="0" rIns="0" bIns="0" anchor="ctr" anchorCtr="0">
            <a:noAutofit/>
          </a:bodyPr>
          <a:lstStyle>
            <a:lvl1pPr marL="0" indent="0" algn="l">
              <a:buNone/>
              <a:defRPr sz="1600" i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Unterschrift</a:t>
            </a:r>
          </a:p>
        </p:txBody>
      </p:sp>
      <p:pic>
        <p:nvPicPr>
          <p:cNvPr id="4" name="Picture 50" descr="L:\Vorlagen\LKT-AMFD-Logo\klein\LKT_klein_30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119" y="195264"/>
            <a:ext cx="491481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93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KT_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2123728" y="188913"/>
            <a:ext cx="5256662" cy="21669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Überschrift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123660" y="476590"/>
            <a:ext cx="5261375" cy="216030"/>
          </a:xfrm>
          <a:prstGeom prst="rect">
            <a:avLst/>
          </a:prstGeom>
        </p:spPr>
        <p:txBody>
          <a:bodyPr lIns="90000" tIns="0" rIns="0" bIns="0" anchor="ctr" anchorCtr="0">
            <a:noAutofit/>
          </a:bodyPr>
          <a:lstStyle>
            <a:lvl1pPr marL="0" indent="0" algn="l">
              <a:buNone/>
              <a:defRPr sz="1600" i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Unterschrift</a:t>
            </a:r>
          </a:p>
        </p:txBody>
      </p:sp>
      <p:pic>
        <p:nvPicPr>
          <p:cNvPr id="26626" name="Picture 2" descr="L:\Vorlagen\LKT-AMFD-Logo\groß\LKT_white_30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773" y="195264"/>
            <a:ext cx="1255827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42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KT_klein_Danksag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0" descr="L:\Vorlagen\LKT-AMFD-Logo\klein\LKT_klein_30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119" y="195264"/>
            <a:ext cx="491481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 userDrawn="1"/>
        </p:nvSpPr>
        <p:spPr>
          <a:xfrm>
            <a:off x="16841" y="6445873"/>
            <a:ext cx="9108000" cy="404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24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KT_groß_Danksag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16841" y="6445873"/>
            <a:ext cx="9108000" cy="404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 descr="L:\Vorlagen\LKT-AMFD-Logo\groß\LKT_white_30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773" y="195264"/>
            <a:ext cx="1255827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3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8"/>
          <p:cNvSpPr>
            <a:spLocks noChangeArrowheads="1"/>
          </p:cNvSpPr>
          <p:nvPr userDrawn="1"/>
        </p:nvSpPr>
        <p:spPr bwMode="auto">
          <a:xfrm>
            <a:off x="736600" y="1200150"/>
            <a:ext cx="8459788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de-DE" altLang="de-DE" sz="900" b="1">
                <a:solidFill>
                  <a:srgbClr val="FFFFFF"/>
                </a:solidFill>
                <a:latin typeface="Verdana" pitchFamily="34" charset="0"/>
                <a:ea typeface="ＭＳ Ｐゴシック" pitchFamily="34" charset="-128"/>
              </a:rPr>
              <a:t>Fakultät Verkehrswissenschaften „Friedrich List“ - Institut für Automobiltechnik Dresden–IAD - </a:t>
            </a:r>
            <a:r>
              <a:rPr lang="de-DE" altLang="de-DE" sz="900">
                <a:solidFill>
                  <a:srgbClr val="FFFFFF"/>
                </a:solidFill>
                <a:latin typeface="Verdana" pitchFamily="34" charset="0"/>
                <a:ea typeface="ＭＳ Ｐゴシック" pitchFamily="34" charset="-128"/>
              </a:rPr>
              <a:t>Lehrstuhl Kraftfahrzeugtechnik</a:t>
            </a:r>
          </a:p>
        </p:txBody>
      </p:sp>
      <p:sp>
        <p:nvSpPr>
          <p:cNvPr id="1030" name="Rectangle 1045"/>
          <p:cNvSpPr>
            <a:spLocks noChangeArrowheads="1"/>
          </p:cNvSpPr>
          <p:nvPr userDrawn="1"/>
        </p:nvSpPr>
        <p:spPr bwMode="auto">
          <a:xfrm>
            <a:off x="0" y="1169988"/>
            <a:ext cx="9144000" cy="176212"/>
          </a:xfrm>
          <a:prstGeom prst="rect">
            <a:avLst/>
          </a:prstGeom>
          <a:solidFill>
            <a:srgbClr val="636C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sz="1000" b="1">
              <a:solidFill>
                <a:srgbClr val="EEECE1"/>
              </a:solidFill>
              <a:latin typeface="Microsoft Sans Serif" pitchFamily="34" charset="0"/>
              <a:ea typeface="ＭＳ Ｐゴシック" pitchFamily="34" charset="-128"/>
            </a:endParaRPr>
          </a:p>
        </p:txBody>
      </p:sp>
      <p:sp>
        <p:nvSpPr>
          <p:cNvPr id="1031" name="Rectangle 1046"/>
          <p:cNvSpPr>
            <a:spLocks noChangeArrowheads="1"/>
          </p:cNvSpPr>
          <p:nvPr userDrawn="1"/>
        </p:nvSpPr>
        <p:spPr bwMode="auto">
          <a:xfrm>
            <a:off x="0" y="0"/>
            <a:ext cx="9144000" cy="1169988"/>
          </a:xfrm>
          <a:prstGeom prst="rect">
            <a:avLst/>
          </a:prstGeom>
          <a:solidFill>
            <a:srgbClr val="0B2A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sz="1000" b="1">
              <a:solidFill>
                <a:srgbClr val="EEECE1"/>
              </a:solidFill>
              <a:latin typeface="Microsoft Sans Serif" pitchFamily="34" charset="0"/>
              <a:ea typeface="ＭＳ Ｐゴシック" pitchFamily="34" charset="-128"/>
            </a:endParaRPr>
          </a:p>
        </p:txBody>
      </p:sp>
      <p:pic>
        <p:nvPicPr>
          <p:cNvPr id="1032" name="Picture 1044" descr="D:\Job\Aktive Beratung\TUD Neu CI\Kopie von TU_Logo_90mm\TU_Logo_90_SW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300038"/>
            <a:ext cx="19050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34" name="Gerade Verbindung mit Pfeil 32"/>
          <p:cNvCxnSpPr>
            <a:cxnSpLocks noChangeShapeType="1"/>
          </p:cNvCxnSpPr>
          <p:nvPr userDrawn="1"/>
        </p:nvCxnSpPr>
        <p:spPr bwMode="auto">
          <a:xfrm>
            <a:off x="0" y="1167320"/>
            <a:ext cx="9144000" cy="0"/>
          </a:xfrm>
          <a:prstGeom prst="straightConnector1">
            <a:avLst/>
          </a:prstGeom>
          <a:noFill/>
          <a:ln w="19050" algn="ctr">
            <a:solidFill>
              <a:srgbClr val="C29B1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35" name="Rechteck 10"/>
          <p:cNvSpPr>
            <a:spLocks noChangeArrowheads="1"/>
          </p:cNvSpPr>
          <p:nvPr userDrawn="1"/>
        </p:nvSpPr>
        <p:spPr bwMode="auto">
          <a:xfrm>
            <a:off x="723900" y="1150938"/>
            <a:ext cx="77168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de-DE" altLang="de-DE" sz="800" b="1">
                <a:solidFill>
                  <a:srgbClr val="EEECE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Fakultät Verkehrswissenschaften „Friedrich List“  -  Institut für Automobiltechnik Dresden  -  Lehrstuhl Kraftfahrzeugtechnik</a:t>
            </a:r>
          </a:p>
        </p:txBody>
      </p:sp>
    </p:spTree>
    <p:extLst>
      <p:ext uri="{BB962C8B-B14F-4D97-AF65-F5344CB8AC3E}">
        <p14:creationId xmlns:p14="http://schemas.microsoft.com/office/powerpoint/2010/main" val="256619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Font typeface="Arial" charset="0"/>
        <a:buNone/>
        <a:defRPr sz="2000" b="0">
          <a:solidFill>
            <a:srgbClr val="0B2A5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rgbClr val="0B2A5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rgbClr val="0B2A5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rgbClr val="0B2A5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21" descr="IAD-Logo_sw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23866" r="24586" b="59795"/>
          <a:stretch>
            <a:fillRect/>
          </a:stretch>
        </p:blipFill>
        <p:spPr bwMode="auto">
          <a:xfrm>
            <a:off x="7667625" y="260350"/>
            <a:ext cx="136842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1045"/>
          <p:cNvSpPr>
            <a:spLocks noChangeArrowheads="1"/>
          </p:cNvSpPr>
          <p:nvPr userDrawn="1"/>
        </p:nvSpPr>
        <p:spPr bwMode="auto">
          <a:xfrm>
            <a:off x="0" y="836613"/>
            <a:ext cx="9144000" cy="120650"/>
          </a:xfrm>
          <a:prstGeom prst="rect">
            <a:avLst/>
          </a:prstGeom>
          <a:solidFill>
            <a:srgbClr val="636C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sz="1000" b="1">
              <a:solidFill>
                <a:srgbClr val="EEECE1"/>
              </a:solidFill>
              <a:latin typeface="Microsoft Sans Serif" pitchFamily="34" charset="0"/>
              <a:ea typeface="ＭＳ Ｐゴシック" pitchFamily="34" charset="-128"/>
            </a:endParaRPr>
          </a:p>
        </p:txBody>
      </p:sp>
      <p:sp>
        <p:nvSpPr>
          <p:cNvPr id="2054" name="Rectangle 1046"/>
          <p:cNvSpPr>
            <a:spLocks noChangeArrowheads="1"/>
          </p:cNvSpPr>
          <p:nvPr userDrawn="1"/>
        </p:nvSpPr>
        <p:spPr bwMode="auto">
          <a:xfrm>
            <a:off x="0" y="0"/>
            <a:ext cx="9144000" cy="836613"/>
          </a:xfrm>
          <a:prstGeom prst="rect">
            <a:avLst/>
          </a:prstGeom>
          <a:solidFill>
            <a:srgbClr val="0B2A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sz="1000" b="1">
              <a:solidFill>
                <a:srgbClr val="EEECE1"/>
              </a:solidFill>
              <a:latin typeface="Microsoft Sans Serif" pitchFamily="34" charset="0"/>
              <a:ea typeface="ＭＳ Ｐゴシック" pitchFamily="34" charset="-128"/>
            </a:endParaRPr>
          </a:p>
        </p:txBody>
      </p:sp>
      <p:pic>
        <p:nvPicPr>
          <p:cNvPr id="2055" name="Picture 1044" descr="D:\Job\Aktive Beratung\TUD Neu CI\Kopie von TU_Logo_90mm\TU_Logo_90_SW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195263"/>
            <a:ext cx="15240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57" name="Gerade Verbindung mit Pfeil 32"/>
          <p:cNvCxnSpPr>
            <a:cxnSpLocks noChangeShapeType="1"/>
          </p:cNvCxnSpPr>
          <p:nvPr userDrawn="1"/>
        </p:nvCxnSpPr>
        <p:spPr bwMode="auto">
          <a:xfrm>
            <a:off x="0" y="836613"/>
            <a:ext cx="9144000" cy="0"/>
          </a:xfrm>
          <a:prstGeom prst="straightConnector1">
            <a:avLst/>
          </a:prstGeom>
          <a:noFill/>
          <a:ln w="9525" algn="ctr">
            <a:solidFill>
              <a:srgbClr val="C29B1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8" name="Textfeld 10"/>
          <p:cNvSpPr txBox="1">
            <a:spLocks noChangeArrowheads="1"/>
          </p:cNvSpPr>
          <p:nvPr userDrawn="1"/>
        </p:nvSpPr>
        <p:spPr bwMode="auto">
          <a:xfrm>
            <a:off x="251400" y="6531780"/>
            <a:ext cx="223231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de-DE" altLang="de-DE" sz="1050">
                <a:solidFill>
                  <a:srgbClr val="0B2A51"/>
                </a:solidFill>
                <a:latin typeface="Verdana" pitchFamily="34" charset="0"/>
                <a:ea typeface="ＭＳ Ｐゴシック" pitchFamily="34" charset="-128"/>
              </a:rPr>
              <a:t>Dresden, den 09.10.2014</a:t>
            </a:r>
          </a:p>
        </p:txBody>
      </p:sp>
      <p:sp>
        <p:nvSpPr>
          <p:cNvPr id="2059" name="Textfeld 12"/>
          <p:cNvSpPr txBox="1">
            <a:spLocks noChangeArrowheads="1"/>
          </p:cNvSpPr>
          <p:nvPr userDrawn="1"/>
        </p:nvSpPr>
        <p:spPr bwMode="auto">
          <a:xfrm>
            <a:off x="3088365" y="6525430"/>
            <a:ext cx="299584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de-DE" altLang="de-DE" sz="1050">
                <a:solidFill>
                  <a:srgbClr val="0B2A51"/>
                </a:solidFill>
                <a:latin typeface="Verdana" pitchFamily="34" charset="0"/>
                <a:ea typeface="ＭＳ Ｐゴシック" pitchFamily="34" charset="-128"/>
              </a:rPr>
              <a:t>Kurztitel – Max Mustermann</a:t>
            </a:r>
          </a:p>
        </p:txBody>
      </p:sp>
      <p:sp>
        <p:nvSpPr>
          <p:cNvPr id="2061" name="Textplatzhalter 2"/>
          <p:cNvSpPr>
            <a:spLocks noGrp="1" noChangeAspect="1"/>
          </p:cNvSpPr>
          <p:nvPr>
            <p:ph type="body" idx="1"/>
          </p:nvPr>
        </p:nvSpPr>
        <p:spPr bwMode="auto">
          <a:xfrm>
            <a:off x="395287" y="1268413"/>
            <a:ext cx="8353425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23728" y="188913"/>
            <a:ext cx="5616712" cy="216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 dirty="0"/>
              <a:t>Überschrift</a:t>
            </a:r>
          </a:p>
        </p:txBody>
      </p:sp>
      <p:sp>
        <p:nvSpPr>
          <p:cNvPr id="2060" name="Textfeld 13"/>
          <p:cNvSpPr txBox="1">
            <a:spLocks noChangeArrowheads="1"/>
          </p:cNvSpPr>
          <p:nvPr userDrawn="1"/>
        </p:nvSpPr>
        <p:spPr bwMode="auto">
          <a:xfrm>
            <a:off x="7673400" y="6525430"/>
            <a:ext cx="12192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defRPr/>
            </a:pPr>
            <a:fld id="{75D83109-559A-4782-872D-F054778A4D37}" type="slidenum">
              <a:rPr lang="de-DE" altLang="de-DE" sz="1050" smtClean="0">
                <a:solidFill>
                  <a:srgbClr val="0B2A51"/>
                </a:solidFill>
                <a:latin typeface="Verdana" pitchFamily="34" charset="0"/>
                <a:ea typeface="ＭＳ Ｐゴシック" pitchFamily="34" charset="-128"/>
              </a:rPr>
              <a:pPr algn="r">
                <a:defRPr/>
              </a:pPr>
              <a:t>‹Nr.›</a:t>
            </a:fld>
            <a:endParaRPr lang="de-DE" altLang="de-DE" sz="1050">
              <a:solidFill>
                <a:srgbClr val="0B2A51"/>
              </a:solidFill>
              <a:latin typeface="Verdana" pitchFamily="34" charset="0"/>
              <a:ea typeface="ＭＳ Ｐゴシック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13" r:id="rId2"/>
    <p:sldLayoutId id="2147483726" r:id="rId3"/>
    <p:sldLayoutId id="2147483702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de-DE" sz="1600" b="1" dirty="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de-DE" altLang="de-DE" sz="2400" dirty="0" smtClean="0">
          <a:solidFill>
            <a:srgbClr val="0B2A5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de-DE" altLang="de-DE" sz="2000" dirty="0" smtClean="0">
          <a:solidFill>
            <a:srgbClr val="0B2A5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de-DE" altLang="de-DE" sz="1800" dirty="0" smtClean="0">
          <a:solidFill>
            <a:srgbClr val="0B2A5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de-DE" altLang="de-DE" sz="1600" dirty="0" smtClean="0">
          <a:solidFill>
            <a:srgbClr val="0B2A5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de-DE" altLang="de-DE" sz="1600" dirty="0" smtClean="0">
          <a:solidFill>
            <a:srgbClr val="0B2A5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Gliederung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107380" y="1052670"/>
            <a:ext cx="9036620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Video bearbeiten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Weil nur eine Fahrspur gebraucht ist, wird Video ausgeschnitten. Je </a:t>
            </a:r>
            <a:r>
              <a:rPr lang="de-DE" err="1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wenigere</a:t>
            </a: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Bildpunkte, desto schneller bearbeitet </a:t>
            </a:r>
            <a:r>
              <a:rPr lang="de-DE" err="1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Matlab</a:t>
            </a:r>
            <a:r>
              <a:rPr lang="de-DE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Syntax :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err="1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imcrop</a:t>
            </a:r>
            <a:r>
              <a:rPr lang="de-DE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: wird ein Bild </a:t>
            </a:r>
            <a:r>
              <a:rPr lang="de-DE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 eine </a:t>
            </a:r>
            <a:r>
              <a:rPr lang="de-DE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ausgewählte Abmaß ausgeschnitten.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Original Video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Abb.1, Originalvideo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0" y="3645030"/>
            <a:ext cx="7633060" cy="23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0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88061" y="980660"/>
            <a:ext cx="8713163" cy="58773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Luftbild ist Bild von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Googlemap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. Das Bild wird von oben beobachtet.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0" y="1772770"/>
            <a:ext cx="8405804" cy="403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7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88061" y="1169155"/>
            <a:ext cx="8876549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Imshowpair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: Zeigen 2 verschiedene Bilder in einem Koordinatensystem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5" y="1772770"/>
            <a:ext cx="8846501" cy="376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64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0" y="980660"/>
            <a:ext cx="8676570" cy="57607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Polinom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tranformiert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.Vorteil 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Mittellinie 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sieht besser als Projektiv Transformation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82" y="1484730"/>
            <a:ext cx="7739327" cy="4412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624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0" y="980660"/>
            <a:ext cx="8676570" cy="57607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Projektiv transformiert. Vorteil Querlinie ist besser als Polynom Transformation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aufgesetz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0" y="1628750"/>
            <a:ext cx="7993110" cy="48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45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" y="980661"/>
            <a:ext cx="8748580" cy="57607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Ortsbild transformiert wird, damit die Polynom durch 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fixierte Punkte  genau auf 6 gemalte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Punkte von Luftbild überlagert wird. Je mehr Kontrollpunkte, desto besser transformiert wird.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Nach der Transformation wird Ortsbild auf neue Position aufgesetzt.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Problem:  Mittlere Straßenlinie nicht ganz genau auf einander überlagert wird.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Idee : mehr Kontrollpunkte  besser  und verzerrtes Ortsbild vorher entzerrt.</a:t>
            </a: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Weil Straße nicht gerade ist                      Transformationstyp ist Polynom. Damit Mittellinie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Besser aufeinander setzt.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2771750" y="3356990"/>
            <a:ext cx="792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8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28449"/>
              </p:ext>
            </p:extLst>
          </p:nvPr>
        </p:nvGraphicFramePr>
        <p:xfrm>
          <a:off x="16493" y="1914755"/>
          <a:ext cx="9127507" cy="525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2884">
                  <a:extLst>
                    <a:ext uri="{9D8B030D-6E8A-4147-A177-3AD203B41FA5}">
                      <a16:colId xmlns="" xmlns:a16="http://schemas.microsoft.com/office/drawing/2014/main" val="3072778587"/>
                    </a:ext>
                  </a:extLst>
                </a:gridCol>
                <a:gridCol w="2282823">
                  <a:extLst>
                    <a:ext uri="{9D8B030D-6E8A-4147-A177-3AD203B41FA5}">
                      <a16:colId xmlns="" xmlns:a16="http://schemas.microsoft.com/office/drawing/2014/main" val="3259852326"/>
                    </a:ext>
                  </a:extLst>
                </a:gridCol>
                <a:gridCol w="831524">
                  <a:extLst>
                    <a:ext uri="{9D8B030D-6E8A-4147-A177-3AD203B41FA5}">
                      <a16:colId xmlns="" xmlns:a16="http://schemas.microsoft.com/office/drawing/2014/main" val="2582560740"/>
                    </a:ext>
                  </a:extLst>
                </a:gridCol>
                <a:gridCol w="2300276">
                  <a:extLst>
                    <a:ext uri="{9D8B030D-6E8A-4147-A177-3AD203B41FA5}">
                      <a16:colId xmlns="" xmlns:a16="http://schemas.microsoft.com/office/drawing/2014/main" val="255389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/>
                        <a:t>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Variante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Original 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Neuer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93566020"/>
                  </a:ext>
                </a:extLst>
              </a:tr>
              <a:tr h="1728415">
                <a:tc>
                  <a:txBody>
                    <a:bodyPr/>
                    <a:lstStyle/>
                    <a:p>
                      <a:r>
                        <a:rPr lang="de-DE" sz="1800" err="1"/>
                        <a:t>vision.ForegroundDetector</a:t>
                      </a:r>
                      <a:endParaRPr lang="de-DE" sz="1800"/>
                    </a:p>
                    <a:p>
                      <a:r>
                        <a:rPr lang="de-DE" sz="1800"/>
                        <a:t>Vergleich  Farb- und Graustufenvideorahmen mit Hintergrundmodell , um zu  </a:t>
                      </a:r>
                      <a:r>
                        <a:rPr lang="de-DE" sz="1800" err="1"/>
                        <a:t>betimmen</a:t>
                      </a:r>
                      <a:r>
                        <a:rPr lang="de-DE" sz="1800"/>
                        <a:t> ,ob einzelner Pixeln  Teil des </a:t>
                      </a:r>
                      <a:r>
                        <a:rPr lang="de-DE" sz="1800" err="1"/>
                        <a:t>Hintergrundsoder</a:t>
                      </a:r>
                      <a:r>
                        <a:rPr lang="de-DE" sz="1800"/>
                        <a:t> Vordergrunds  sind.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err="1"/>
                        <a:t>NumTrainingFrames</a:t>
                      </a:r>
                      <a:endParaRPr lang="de-DE" sz="1800"/>
                    </a:p>
                    <a:p>
                      <a:r>
                        <a:rPr lang="de-DE" sz="1800"/>
                        <a:t>Anzahl </a:t>
                      </a:r>
                      <a:r>
                        <a:rPr lang="de-DE" sz="1800" err="1"/>
                        <a:t>deranfänglichen</a:t>
                      </a:r>
                      <a:r>
                        <a:rPr lang="de-DE" sz="1800"/>
                        <a:t> Video Rahmen zum </a:t>
                      </a:r>
                      <a:r>
                        <a:rPr lang="de-DE" sz="1800" err="1"/>
                        <a:t>Traineiren</a:t>
                      </a:r>
                      <a:r>
                        <a:rPr lang="de-DE" sz="1800"/>
                        <a:t> von Hintergrundmodellen.</a:t>
                      </a:r>
                    </a:p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8863812"/>
                  </a:ext>
                </a:extLst>
              </a:tr>
              <a:tr h="2333360">
                <a:tc>
                  <a:txBody>
                    <a:bodyPr/>
                    <a:lstStyle/>
                    <a:p>
                      <a:endParaRPr lang="de-DE"/>
                    </a:p>
                    <a:p>
                      <a:endParaRPr lang="de-DE"/>
                    </a:p>
                    <a:p>
                      <a:endParaRPr lang="de-DE"/>
                    </a:p>
                    <a:p>
                      <a:endParaRPr lang="de-DE"/>
                    </a:p>
                    <a:p>
                      <a:r>
                        <a:rPr lang="de-DE" sz="1800" err="1"/>
                        <a:t>NumGaussians</a:t>
                      </a:r>
                      <a:r>
                        <a:rPr lang="de-DE" sz="1800"/>
                        <a:t> zu klein wird </a:t>
                      </a:r>
                      <a:r>
                        <a:rPr lang="de-DE" sz="1800" err="1"/>
                        <a:t>Foreground</a:t>
                      </a:r>
                      <a:r>
                        <a:rPr lang="de-DE" sz="1800"/>
                        <a:t> nur schwarz ,  Auto nicht erkannt.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err="1"/>
                        <a:t>NumGaussians</a:t>
                      </a:r>
                      <a:endParaRPr lang="de-DE" sz="1800"/>
                    </a:p>
                    <a:p>
                      <a:r>
                        <a:rPr lang="de-DE" sz="1800"/>
                        <a:t>Nummer des </a:t>
                      </a:r>
                      <a:r>
                        <a:rPr lang="de-DE" sz="1800" err="1"/>
                        <a:t>Gauschmodells</a:t>
                      </a:r>
                      <a:r>
                        <a:rPr lang="de-DE" sz="1800"/>
                        <a:t> in Mischmodell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2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41556582"/>
                  </a:ext>
                </a:extLst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0" y="980660"/>
            <a:ext cx="9108630" cy="8641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2. Bilderkennung</a:t>
            </a:r>
          </a:p>
        </p:txBody>
      </p:sp>
    </p:spTree>
    <p:extLst>
      <p:ext uri="{BB962C8B-B14F-4D97-AF65-F5344CB8AC3E}">
        <p14:creationId xmlns:p14="http://schemas.microsoft.com/office/powerpoint/2010/main" val="2537875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465537"/>
              </p:ext>
            </p:extLst>
          </p:nvPr>
        </p:nvGraphicFramePr>
        <p:xfrm>
          <a:off x="-36006" y="1916790"/>
          <a:ext cx="9144001" cy="7716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7729">
                  <a:extLst>
                    <a:ext uri="{9D8B030D-6E8A-4147-A177-3AD203B41FA5}">
                      <a16:colId xmlns="" xmlns:a16="http://schemas.microsoft.com/office/drawing/2014/main" val="1348016690"/>
                    </a:ext>
                  </a:extLst>
                </a:gridCol>
                <a:gridCol w="2664369">
                  <a:extLst>
                    <a:ext uri="{9D8B030D-6E8A-4147-A177-3AD203B41FA5}">
                      <a16:colId xmlns="" xmlns:a16="http://schemas.microsoft.com/office/drawing/2014/main" val="2327802637"/>
                    </a:ext>
                  </a:extLst>
                </a:gridCol>
                <a:gridCol w="2016279">
                  <a:extLst>
                    <a:ext uri="{9D8B030D-6E8A-4147-A177-3AD203B41FA5}">
                      <a16:colId xmlns="" xmlns:a16="http://schemas.microsoft.com/office/drawing/2014/main" val="2878192333"/>
                    </a:ext>
                  </a:extLst>
                </a:gridCol>
                <a:gridCol w="1835624">
                  <a:extLst>
                    <a:ext uri="{9D8B030D-6E8A-4147-A177-3AD203B41FA5}">
                      <a16:colId xmlns="" xmlns:a16="http://schemas.microsoft.com/office/drawing/2014/main" val="3643510726"/>
                    </a:ext>
                  </a:extLst>
                </a:gridCol>
              </a:tblGrid>
              <a:tr h="384090">
                <a:tc>
                  <a:txBody>
                    <a:bodyPr/>
                    <a:lstStyle/>
                    <a:p>
                      <a:r>
                        <a:rPr lang="de-DE" smtClean="0"/>
                        <a:t>Syntax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Variante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Original 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Neuer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61577713"/>
                  </a:ext>
                </a:extLst>
              </a:tr>
              <a:tr h="680474">
                <a:tc rowSpan="8">
                  <a:txBody>
                    <a:bodyPr/>
                    <a:lstStyle/>
                    <a:p>
                      <a:r>
                        <a:rPr lang="de-DE" err="1"/>
                        <a:t>vision.BlobAnalysis</a:t>
                      </a:r>
                      <a:endParaRPr lang="de-DE"/>
                    </a:p>
                    <a:p>
                      <a:r>
                        <a:rPr lang="de-DE"/>
                        <a:t>Eigenschaften der angeschlossen Regionen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de-DE" sz="1800"/>
                        <a:t>„</a:t>
                      </a:r>
                      <a:r>
                        <a:rPr lang="de-DE" sz="1800" err="1"/>
                        <a:t>BoundingBoxOutputPort</a:t>
                      </a:r>
                      <a:r>
                        <a:rPr lang="de-DE" sz="1800"/>
                        <a:t>“</a:t>
                      </a:r>
                      <a:br>
                        <a:rPr lang="de-DE" sz="1800"/>
                      </a:br>
                      <a:r>
                        <a:rPr lang="de-DE" sz="1800"/>
                        <a:t>Koordinatenrückgabe von Begrenzungsfeldern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err="1"/>
                        <a:t>true</a:t>
                      </a:r>
                      <a:endParaRPr lang="de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true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19522790"/>
                  </a:ext>
                </a:extLst>
              </a:tr>
              <a:tr h="137828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de-DE" sz="1800" err="1"/>
                        <a:t>false</a:t>
                      </a:r>
                      <a:endParaRPr lang="de-DE" sz="18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de-DE" err="1"/>
                        <a:t>false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48126696"/>
                  </a:ext>
                </a:extLst>
              </a:tr>
              <a:tr h="72006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„</a:t>
                      </a:r>
                      <a:r>
                        <a:rPr lang="de-DE" err="1"/>
                        <a:t>AreaOutputPort</a:t>
                      </a:r>
                      <a:r>
                        <a:rPr lang="de-DE"/>
                        <a:t>“</a:t>
                      </a:r>
                      <a:br>
                        <a:rPr lang="de-DE"/>
                      </a:br>
                      <a:r>
                        <a:rPr lang="de-DE"/>
                        <a:t>Rückgabe von </a:t>
                      </a:r>
                      <a:r>
                        <a:rPr lang="de-DE" err="1"/>
                        <a:t>Blob</a:t>
                      </a:r>
                      <a:r>
                        <a:rPr lang="de-DE"/>
                        <a:t> Bereich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77110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de-DE"/>
                        <a:t>„</a:t>
                      </a:r>
                      <a:r>
                        <a:rPr lang="de-DE" err="1"/>
                        <a:t>CentroidOutputPort</a:t>
                      </a:r>
                      <a:r>
                        <a:rPr lang="de-DE"/>
                        <a:t>“</a:t>
                      </a:r>
                      <a:br>
                        <a:rPr lang="de-DE"/>
                      </a:br>
                      <a:r>
                        <a:rPr lang="de-DE"/>
                        <a:t>Rückgabe der </a:t>
                      </a:r>
                      <a:r>
                        <a:rPr lang="de-DE" err="1"/>
                        <a:t>Blob</a:t>
                      </a:r>
                      <a:r>
                        <a:rPr lang="de-DE"/>
                        <a:t> Schwerpunkte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343001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de-DE" sz="1800" err="1"/>
                        <a:t>false</a:t>
                      </a:r>
                      <a:endParaRPr lang="de-DE" sz="18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1368425"/>
                  </a:ext>
                </a:extLst>
              </a:tr>
              <a:tr h="608058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de-DE" smtClean="0"/>
                        <a:t>True( Schwerpunkt von Auto wird gegeben)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31760170"/>
                  </a:ext>
                </a:extLst>
              </a:tr>
              <a:tr h="328031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de-DE"/>
                        <a:t>„</a:t>
                      </a:r>
                      <a:r>
                        <a:rPr lang="de-DE" err="1"/>
                        <a:t>MinimumBlobArea</a:t>
                      </a:r>
                      <a:r>
                        <a:rPr lang="de-DE"/>
                        <a:t>“</a:t>
                      </a:r>
                      <a:br>
                        <a:rPr lang="de-DE"/>
                      </a:br>
                      <a:r>
                        <a:rPr lang="de-DE"/>
                        <a:t>Minimaler </a:t>
                      </a:r>
                      <a:r>
                        <a:rPr lang="de-DE" err="1"/>
                        <a:t>Blob</a:t>
                      </a:r>
                      <a:r>
                        <a:rPr lang="de-DE"/>
                        <a:t> Bereich in Pixeln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97855567"/>
                  </a:ext>
                </a:extLst>
              </a:tr>
              <a:tr h="106417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700 </a:t>
                      </a:r>
                      <a:r>
                        <a:rPr lang="de-DE"/>
                        <a:t>(kleine bewegte Objekte wird nicht detektiert)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16931216"/>
                  </a:ext>
                </a:extLst>
              </a:tr>
              <a:tr h="689926">
                <a:tc>
                  <a:txBody>
                    <a:bodyPr/>
                    <a:lstStyle/>
                    <a:p>
                      <a:r>
                        <a:rPr lang="de-DE" err="1" smtClean="0"/>
                        <a:t>insertShape</a:t>
                      </a:r>
                      <a:r>
                        <a:rPr lang="de-DE" smtClean="0"/>
                        <a:t> wird durch </a:t>
                      </a:r>
                      <a:r>
                        <a:rPr lang="de-DE" err="1" smtClean="0"/>
                        <a:t>InsertMarker</a:t>
                      </a:r>
                      <a:r>
                        <a:rPr lang="de-DE" smtClean="0"/>
                        <a:t> ersetzt.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Damit jedes</a:t>
                      </a:r>
                      <a:r>
                        <a:rPr lang="de-DE" baseline="0" smtClean="0"/>
                        <a:t> Auto mit einem Marke im ´Schwerpunkt verfolgt.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57954165"/>
                  </a:ext>
                </a:extLst>
              </a:tr>
              <a:tr h="6899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39514910"/>
                  </a:ext>
                </a:extLst>
              </a:tr>
              <a:tr h="6899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617470639"/>
                  </a:ext>
                </a:extLst>
              </a:tr>
              <a:tr h="6899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02898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951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88061" y="1169155"/>
            <a:ext cx="8713163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Syntax    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ision.BlobAnalysis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Geben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Eingenschaften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der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verbunddenen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Objekt auf Vordergrund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ohne Störung.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Blob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ist Abkürzung von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Binay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Large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Object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Eingenschaften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: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‚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AreOutputPort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‘    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ückgabe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blob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Bereich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und Pixelnummer von Objekt.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False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Weil Anzahl des Objekt ist nicht Konstant.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‚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CentoidOutputPort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‘   Rückgabe Schwerpunkt von Objekt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True    Schwerpunkt von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Blob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- Region ist gegeben.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‚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BoundingBoxOutputPort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‘   Rückgabe ein Box um herum Objekt.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True    Jedes Objekt wird mit einem Box erkannt.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1929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88061" y="1169155"/>
            <a:ext cx="8713163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Vergleich zwischen verschiedenen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NumTrainingFrames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Wert (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Altwert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50)   neuer Wert 150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                                                                                          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                                                       		      10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                                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					                       50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						      100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Je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erhöhere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Anzahl der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NumTrainingFrames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sind, desto wird der Prozentsatz der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Vordergrunddetektion erhöht.</a:t>
            </a: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" t="32818" r="3516" b="47492"/>
          <a:stretch/>
        </p:blipFill>
        <p:spPr>
          <a:xfrm>
            <a:off x="107380" y="1628750"/>
            <a:ext cx="6696930" cy="108015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31504" r="4503" b="44867"/>
          <a:stretch/>
        </p:blipFill>
        <p:spPr>
          <a:xfrm>
            <a:off x="35370" y="2852920"/>
            <a:ext cx="6696930" cy="129618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31504" r="4504" b="43555"/>
          <a:stretch/>
        </p:blipFill>
        <p:spPr>
          <a:xfrm>
            <a:off x="107380" y="4077090"/>
            <a:ext cx="6624920" cy="136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8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88061" y="1169155"/>
            <a:ext cx="8713163" cy="53562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NumGaussians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ist die Nummer von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Gaußchen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Modell in Mischung Modell. Die Nummer von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Gaußschen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Modell soll nicht die Nummer von Komponenten überschreiten.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Beispiel: Verschiedene GM Variante 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0" r="4938" b="2686"/>
          <a:stretch/>
        </p:blipFill>
        <p:spPr>
          <a:xfrm>
            <a:off x="323409" y="2420861"/>
            <a:ext cx="5544771" cy="367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49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2339690" y="177277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5200" y="1124680"/>
            <a:ext cx="9028800" cy="53287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                Abb.2,  Ausgeschnittenes Video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1.1  Entzerrung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Durch eine Objektiv- Kamera ist eine Verzerrung von Bilder zu verursachen. Üblicherweise wird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Zum Kalibrieren ein Objekt mit einem bekannten Muster wie Schachbrett verwendet. Bei Mat-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Lab ist ein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Camera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Calibrator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App schon vorhanden, wird Funktionen und diese App verwendet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Um Objektiv Verzerrung Effekt zu entfernen. Die äußeren und inneren Parameter der Kamera ist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bestimmt.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09" y="1124681"/>
            <a:ext cx="8569191" cy="122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5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88061" y="1169155"/>
            <a:ext cx="8713163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NumGaussians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(Alter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Wet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3 ) .Mit diesem altem Wert werden mehr Autos nicht erkannt. Mit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Neuem Wert (2) werden Autos besser detektiert. Mit Wert 1 passiert nicht.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Im der Aufgabe werden 2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Gausßchen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Modell angezeigt.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t="28879" r="3519" b="31741"/>
          <a:stretch/>
        </p:blipFill>
        <p:spPr>
          <a:xfrm>
            <a:off x="262409" y="3068950"/>
            <a:ext cx="6840950" cy="223231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12" name="Ellipse 11"/>
          <p:cNvSpPr/>
          <p:nvPr/>
        </p:nvSpPr>
        <p:spPr>
          <a:xfrm>
            <a:off x="229670" y="3356990"/>
            <a:ext cx="1512210" cy="9864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 flipV="1">
            <a:off x="5580140" y="3356990"/>
            <a:ext cx="1490480" cy="8641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934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88061" y="1169155"/>
            <a:ext cx="8713163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Rauschen wird gelöscht durch zusätzliche Strukturelemente.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Im Bild wird gezeigt. Ein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Vordergrund mit Störung und eine nicht.  Original Wert ist 3, neuer Wert wird auf 5 erhöht.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Damit wenige Lücke und Objekten keiner als 5 Pixel nicht mehr existiert werden. 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Sintax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:  Se =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Strel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(‚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square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‘, 5 )  Erstell ein 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Q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uadrat mit Breite von 5 Pixel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imopen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foreground,se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  Öffnen das Bild mit gelöschte Rauschen.</a:t>
            </a: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					        	</a:t>
            </a:r>
            <a:b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						         Mit Rauschen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                                                                                                 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					       Ohne Rauschen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t="28880" r="2533" b="35679"/>
          <a:stretch/>
        </p:blipFill>
        <p:spPr>
          <a:xfrm>
            <a:off x="107380" y="3320396"/>
            <a:ext cx="6912960" cy="194427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" t="27566" r="4499" b="44868"/>
          <a:stretch/>
        </p:blipFill>
        <p:spPr>
          <a:xfrm>
            <a:off x="251400" y="4508561"/>
            <a:ext cx="6624920" cy="151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430837" y="1206125"/>
            <a:ext cx="8713163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‚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MinimumBlobArea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‘    Begrenzung mindesten Pixelanzahl von Objekt.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Alter Wert 550 wird auf 700 gesetzt. 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Im diesem Aufgabeteil wird jedes Auto erkannt und verfolgt. Für klares Ergebnis wird jedes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Auto mit einem Marker im Schwerpunkt markiert.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ea typeface="Verdana" panose="020B0604030504040204" pitchFamily="34" charset="0"/>
                <a:cs typeface="Verdana" panose="020B0604030504040204" pitchFamily="34" charset="0"/>
              </a:rPr>
              <a:t>           </a:t>
            </a:r>
          </a:p>
        </p:txBody>
      </p:sp>
    </p:spTree>
    <p:extLst>
      <p:ext uri="{BB962C8B-B14F-4D97-AF65-F5344CB8AC3E}">
        <p14:creationId xmlns:p14="http://schemas.microsoft.com/office/powerpoint/2010/main" val="294561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-38140" y="1147950"/>
                <a:ext cx="9182140" cy="576079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3. Geschwindigkeitsverlauf.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Wie in vorheriger Aufgabe wird jedes Auto als einen Marker verfolgt. Hier in diesem Aufgabeteil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wird einen Geschwindigkeitsverlauft </a:t>
                </a: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erstellt</a:t>
                </a: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3.1 Abstand berechnen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                          Punk B( x2, y2) bei t2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                                                                        Punkt A(x1,y1) bei t1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endParaRPr lang="de-DE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    Abstand: d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b="0" i="1" smtClean="0">
                            <a:solidFill>
                              <a:srgbClr val="001D4B"/>
                            </a:solidFill>
                            <a:latin typeface="Cambria Math"/>
                            <a:ea typeface="Cambria Math"/>
                            <a:cs typeface="Verdana" panose="020B0604030504040204" pitchFamily="34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2−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1)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rgbClr val="001D4B"/>
                            </a:solidFill>
                            <a:latin typeface="Cambria Math"/>
                            <a:ea typeface="Cambria Math"/>
                            <a:cs typeface="Verdana" panose="020B060403050404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𝑦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2−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𝑦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1)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e-DE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40" y="1147950"/>
                <a:ext cx="9182140" cy="5760799"/>
              </a:xfrm>
              <a:prstGeom prst="rect">
                <a:avLst/>
              </a:prstGeom>
              <a:blipFill rotWithShape="1">
                <a:blip r:embed="rId2"/>
                <a:stretch>
                  <a:fillRect l="-5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winkliges Dreieck 3"/>
          <p:cNvSpPr/>
          <p:nvPr/>
        </p:nvSpPr>
        <p:spPr>
          <a:xfrm>
            <a:off x="1187530" y="2924930"/>
            <a:ext cx="2592360" cy="2160300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1152000" y="28800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3708000" y="50040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23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0" y="983680"/>
                <a:ext cx="8676570" cy="576079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(x2,y2) ist Position von Objekt in aktueller Frame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(x1,y1) ist Position von Objekt in vorheriger Frame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∆t= t2-t1</a:t>
                </a:r>
                <a:r>
                  <a:rPr lang="de-DE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:  Zeitdifferenz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∆t = 1/  Framerate = 1/30fps = 0,03333 </a:t>
                </a:r>
                <a:r>
                  <a:rPr lang="de-DE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S</a:t>
                </a: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ekunde (s)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      </a:t>
                </a:r>
                <a:r>
                  <a:rPr lang="de-DE" err="1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fps</a:t>
                </a: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( </a:t>
                </a:r>
                <a:r>
                  <a:rPr lang="de-DE" err="1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frame</a:t>
                </a: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per </a:t>
                </a:r>
                <a:r>
                  <a:rPr lang="de-DE" err="1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second</a:t>
                </a: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) 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Geschwindigkeit :v 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rgbClr val="001D4B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solidFill>
                              <a:srgbClr val="001D4B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rgbClr val="001D4B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𝐴𝑏𝑠𝑡𝑎𝑛𝑑</m:t>
                        </m:r>
                        <m:r>
                          <a:rPr lang="de-DE" b="0" i="1" smtClean="0">
                            <a:solidFill>
                              <a:srgbClr val="001D4B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rgbClr val="001D4B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𝑑</m:t>
                        </m:r>
                      </m:num>
                      <m:den>
                        <m:r>
                          <a:rPr lang="de-DE" i="1" smtClean="0">
                            <a:solidFill>
                              <a:srgbClr val="001D4B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∆</m:t>
                        </m:r>
                        <m:r>
                          <a:rPr lang="de-DE" b="0" i="1" smtClean="0">
                            <a:solidFill>
                              <a:srgbClr val="001D4B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∆t ist konstant weil </a:t>
                </a:r>
                <a:r>
                  <a:rPr lang="de-DE" err="1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frametimes</a:t>
                </a: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ist schon vordefiniert.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 Die Code von vorheriger Aufgabe wird weiter verwendet.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Das Problem hier ist die X- und Y-Positionen von Autos nicht richtig definiert.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3680"/>
                <a:ext cx="8676570" cy="5760799"/>
              </a:xfrm>
              <a:prstGeom prst="rect">
                <a:avLst/>
              </a:prstGeom>
              <a:blipFill rotWithShape="1">
                <a:blip r:embed="rId2"/>
                <a:stretch>
                  <a:fillRect l="-5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9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35370" y="836641"/>
            <a:ext cx="8638470" cy="568879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foregroundDetector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vision.ForegroundDetector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  '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NumTrainingFrames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', 100,'NumGaussians', 2);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videoReader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vision.VideoFileReader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('transvideo_2_1.avi');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i = 1: 100   % Run on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first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150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frames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learn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endParaRPr lang="de-DE" sz="80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frame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step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videoReader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);   %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read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next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video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frame</a:t>
            </a:r>
            <a:endParaRPr lang="de-DE" sz="80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foreground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step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foregroundDetector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frame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end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se = </a:t>
            </a:r>
            <a:r>
              <a:rPr lang="en-US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strel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('square', 3);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filteredForeground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en-US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imopen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(foreground, se);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blobAnalysis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vision.BlobAnalysis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('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BoundingBoxOutputPort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',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, ...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'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AreaOutputPort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',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false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, '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CentroidOutputPort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',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true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,  '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MinimumBlobArea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', 700);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bbox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step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blobAnalysis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filteredForeground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result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insertMarker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DE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frame,bbox</a:t>
            </a: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,'*','size',5);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videoPlayer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en-US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vision.VideoPlayer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('Name', 'Detected Cars');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 </a:t>
            </a:r>
            <a:r>
              <a:rPr lang="en-US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=2:500 ( </a:t>
            </a:r>
            <a:r>
              <a:rPr lang="en-US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Nummer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von Frame) 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frame = step(</a:t>
            </a: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videoReader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foreground = step(</a:t>
            </a: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foregroundDetector</a:t>
            </a: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, frame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filteredForeground</a:t>
            </a: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imopen</a:t>
            </a: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(foreground, se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bbox</a:t>
            </a: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= step(</a:t>
            </a: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blobAnalysis</a:t>
            </a: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filteredForeground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result = </a:t>
            </a: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insertMarker</a:t>
            </a: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frame,bbox</a:t>
            </a: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,'*','size',5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step(</a:t>
            </a: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videoPlayer</a:t>
            </a: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, result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X(</a:t>
            </a:r>
            <a:r>
              <a:rPr lang="en-US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)= </a:t>
            </a: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bbox</a:t>
            </a: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(1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);               </a:t>
            </a:r>
            <a:r>
              <a:rPr lang="en-US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Ein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Blobregion  </a:t>
            </a:r>
            <a:r>
              <a:rPr lang="en-US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ist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mit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einem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Auto </a:t>
            </a:r>
            <a:r>
              <a:rPr lang="en-US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zu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verbinden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. In </a:t>
            </a:r>
            <a:r>
              <a:rPr lang="en-US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jedem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Frame </a:t>
            </a:r>
            <a:r>
              <a:rPr lang="en-US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gibt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mehr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Autos.           </a:t>
            </a:r>
            <a:endParaRPr lang="en-US" sz="80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Y(</a:t>
            </a: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)= </a:t>
            </a: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bbox</a:t>
            </a: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(2);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d(</a:t>
            </a: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 = </a:t>
            </a: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sqrt</a:t>
            </a: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((X(</a:t>
            </a: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)-X(i-1))^2+(Y(</a:t>
            </a: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)-Y(i-1))^2);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v(</a:t>
            </a: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)=d(</a:t>
            </a: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</a:t>
            </a: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)/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0.033; </a:t>
            </a:r>
            <a:endParaRPr lang="en-US" sz="80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plot(</a:t>
            </a: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t,v</a:t>
            </a: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xlabel</a:t>
            </a: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('</a:t>
            </a: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Zeit</a:t>
            </a: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');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en-US" sz="80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ylabel</a:t>
            </a: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('Speed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');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80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</a:t>
            </a: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nd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release (videoReader);</a:t>
            </a:r>
          </a:p>
          <a:p>
            <a:pPr>
              <a:lnSpc>
                <a:spcPct val="150000"/>
              </a:lnSpc>
              <a:buSzPct val="100000"/>
            </a:pPr>
            <a:endParaRPr lang="en-US" sz="80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sz="80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sz="80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sz="80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z="80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unde Klammer links 3"/>
          <p:cNvSpPr/>
          <p:nvPr/>
        </p:nvSpPr>
        <p:spPr>
          <a:xfrm>
            <a:off x="72582" y="1340710"/>
            <a:ext cx="45719" cy="5760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unde Klammer links 5"/>
          <p:cNvSpPr/>
          <p:nvPr/>
        </p:nvSpPr>
        <p:spPr>
          <a:xfrm>
            <a:off x="93600" y="3356990"/>
            <a:ext cx="73152" cy="259236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11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81956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idx="4294967295"/>
          </p:nvPr>
        </p:nvSpPr>
        <p:spPr>
          <a:xfrm>
            <a:off x="2123728" y="188913"/>
            <a:ext cx="5616712" cy="216693"/>
          </a:xfrm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95289" y="2276279"/>
            <a:ext cx="835342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>
                <a:ln>
                  <a:noFill/>
                </a:ln>
                <a:solidFill>
                  <a:srgbClr val="001D4B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2913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980660"/>
            <a:ext cx="9144000" cy="54727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1.1.1  Kameraparameter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Die Kamera ist im Weltkoordinatensystem positioniert, außerdem besitz Kamera ein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eingenes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Sy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Stem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. Ein Objekt ist im Weltkoordinaten positioniert, die zuerst einmal in Kamerakoordinaten um-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gewandelt müssen.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Abb. 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3, 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Transformation von Weltkoordinaten in Kamerakoordinaten und von Kamerakoordinaten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 Pixelkoordinaten</a:t>
            </a: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689" y="2420861"/>
            <a:ext cx="6264871" cy="302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29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1052670"/>
            <a:ext cx="9144000" cy="54727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1.1.2   Extrinsische Parameter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Diese Parameter beschreiben die Position und Orientierung der Kamera im Weltkoordinaten.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Es gibt 6 extrinsische Kameraparameter.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Translation in x-Richtung (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Tx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Translation in y-Richtung (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Ty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Translation in z-Richtung (Tz)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Rotation um die x-Achse mit Winkel 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alpha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Rx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Rotation um die y-Achse mit Winkel 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beta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Ry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Rotation um die y-Achse mit Winkel 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gamma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Rz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1.1.3  Intrinsische Parameter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Innere Kameraparameter beschreiben die innere Geometrie der Kamera. Sie dienen für die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Wiederherstellung des Zusammenhang zw. dem 3D- Kamera und 2D Bildkoordinatensystem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24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996389"/>
            <a:ext cx="9036620" cy="55447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Es gibt 5 intrinsische Kameraparameter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Brennweite (f)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x-Wert des Bildmittelpunktes (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Ox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y-Wert des Bildmittelpunktes (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Oy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Pixelskalierung in x-Richtung (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sx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Pixelskalierung in y-Richtung (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sy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1.1.4   Radiale Verzerrung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Die radiale Verzerrung  tritt auf, wenn Biegung mehr am Rand einer Linse als in der optischer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Mitte ist. 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57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-55126" y="1005990"/>
            <a:ext cx="9144000" cy="54007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Abb.4, Verschiedene Radiale Verzerrung Quelle: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Mathwork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.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com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81" y="1628750"/>
            <a:ext cx="7778802" cy="25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72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983249"/>
            <a:ext cx="9144000" cy="52567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1.1.4 Tangentiale Verzerrung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Wenn Bildebene und das Objektive nicht parallel sind, verursacht eine tangentiale Verzerrung.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Abb. 5, Tangentiale Verzerrung  Quelle : mathwork.com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05038"/>
            <a:ext cx="466233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727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1052670"/>
            <a:ext cx="9144000" cy="54007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Idee für Entzerrung :  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Matlab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camera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calibrator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app</a:t>
            </a: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    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undistortImage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Syntax verwenden für ein Frame und Frame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Frame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      bearbeiten.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140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88061" y="1169155"/>
            <a:ext cx="8876549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b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r>
              <a:rPr lang="de-DE" b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.2 </a:t>
            </a:r>
            <a:r>
              <a:rPr lang="de-DE" b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Punkte transformieren aus 2 verschiedenen Bilder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Idee.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Laden 2 Bilder mit jeweils 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3 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fixierte Punkte durch eine Dreieck.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Ortsbild 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heißt Bild von Kamera 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b="1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0" y="3125768"/>
            <a:ext cx="8872878" cy="311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803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Titel_Intern">
  <a:themeElements>
    <a:clrScheme name="1_Benutzerdefiniertes Desig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Benutzerdefiniertes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enutzerdefiniertes Desig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KT">
  <a:themeElements>
    <a:clrScheme name="3_Benutzerdefiniertes Desig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Benutzerdefiniertes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noAutofit/>
      </a:bodyPr>
      <a:lstStyle>
        <a:defPPr>
          <a:lnSpc>
            <a:spcPct val="150000"/>
          </a:lnSpc>
          <a:buSzPct val="100000"/>
          <a:defRPr dirty="0" smtClean="0">
            <a:solidFill>
              <a:srgbClr val="001D4B"/>
            </a:solidFill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>
    <a:extraClrScheme>
      <a:clrScheme name="3_Benutzerdefiniertes Desig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1315</Words>
  <Application>Microsoft Office PowerPoint</Application>
  <PresentationFormat>Bildschirmpräsentation (4:3)</PresentationFormat>
  <Paragraphs>267</Paragraphs>
  <Slides>27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29" baseType="lpstr">
      <vt:lpstr>Titel_Intern</vt:lpstr>
      <vt:lpstr>LKT</vt:lpstr>
      <vt:lpstr>Gliederung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Sarkisov</dc:creator>
  <cp:lastModifiedBy>Manh Hung Nguyen</cp:lastModifiedBy>
  <cp:revision>466</cp:revision>
  <dcterms:created xsi:type="dcterms:W3CDTF">2014-03-15T22:02:55Z</dcterms:created>
  <dcterms:modified xsi:type="dcterms:W3CDTF">2017-08-15T11:05:28Z</dcterms:modified>
</cp:coreProperties>
</file>